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bin" ContentType="application/vnd.openxmlformats-officedocument.oleObject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4"/>
  </p:notesMasterIdLst>
  <p:sldIdLst>
    <p:sldId id="256" r:id="rId2"/>
    <p:sldId id="257" r:id="rId3"/>
    <p:sldId id="317" r:id="rId4"/>
    <p:sldId id="258" r:id="rId5"/>
    <p:sldId id="259" r:id="rId6"/>
    <p:sldId id="260" r:id="rId7"/>
    <p:sldId id="261" r:id="rId8"/>
    <p:sldId id="262" r:id="rId9"/>
    <p:sldId id="264" r:id="rId10"/>
    <p:sldId id="266" r:id="rId11"/>
    <p:sldId id="298" r:id="rId12"/>
    <p:sldId id="299" r:id="rId13"/>
    <p:sldId id="300" r:id="rId14"/>
    <p:sldId id="301" r:id="rId15"/>
    <p:sldId id="265" r:id="rId16"/>
    <p:sldId id="263" r:id="rId17"/>
    <p:sldId id="307" r:id="rId18"/>
    <p:sldId id="268" r:id="rId19"/>
    <p:sldId id="280" r:id="rId20"/>
    <p:sldId id="281" r:id="rId21"/>
    <p:sldId id="279" r:id="rId22"/>
    <p:sldId id="283" r:id="rId23"/>
    <p:sldId id="290" r:id="rId24"/>
    <p:sldId id="289" r:id="rId25"/>
    <p:sldId id="284" r:id="rId26"/>
    <p:sldId id="291" r:id="rId27"/>
    <p:sldId id="316" r:id="rId28"/>
    <p:sldId id="270" r:id="rId29"/>
    <p:sldId id="292" r:id="rId30"/>
    <p:sldId id="293" r:id="rId31"/>
    <p:sldId id="294" r:id="rId32"/>
    <p:sldId id="295" r:id="rId33"/>
    <p:sldId id="296" r:id="rId34"/>
    <p:sldId id="297" r:id="rId35"/>
    <p:sldId id="272" r:id="rId36"/>
    <p:sldId id="273" r:id="rId37"/>
    <p:sldId id="274" r:id="rId38"/>
    <p:sldId id="275" r:id="rId39"/>
    <p:sldId id="276" r:id="rId40"/>
    <p:sldId id="277" r:id="rId41"/>
    <p:sldId id="278" r:id="rId42"/>
    <p:sldId id="302" r:id="rId43"/>
    <p:sldId id="303" r:id="rId44"/>
    <p:sldId id="304" r:id="rId45"/>
    <p:sldId id="305" r:id="rId46"/>
    <p:sldId id="306" r:id="rId47"/>
    <p:sldId id="308" r:id="rId48"/>
    <p:sldId id="310" r:id="rId49"/>
    <p:sldId id="312" r:id="rId50"/>
    <p:sldId id="315" r:id="rId51"/>
    <p:sldId id="314" r:id="rId52"/>
    <p:sldId id="313" r:id="rId5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48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4" Type="http://schemas.openxmlformats.org/officeDocument/2006/relationships/image" Target="../media/image1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2BF666-0AE6-42F3-BB26-611F0867A25D}" type="datetimeFigureOut">
              <a:rPr lang="ru-RU" smtClean="0"/>
              <a:pPr/>
              <a:t>10.12.2013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1DDD89-C580-4A4A-B3B0-71DD70E0EDF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DDD89-C580-4A4A-B3B0-71DD70E0EDFD}" type="slidenum">
              <a:rPr lang="ru-RU" smtClean="0"/>
              <a:pPr/>
              <a:t>1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CFEA0AC4-22E6-430E-9A81-B22FE90F4790}" type="datetimeFigureOut">
              <a:rPr lang="ru-RU" smtClean="0"/>
              <a:pPr/>
              <a:t>10.12.2013</a:t>
            </a:fld>
            <a:endParaRPr lang="ru-RU" dirty="0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4" name="Прямоугольник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Прямоугольник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Прямая соединительная линия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8" name="Прямая соединительная линия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Прямая соединительная линия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6" name="Прямая соединительная линия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5" name="Прямая соединительная линия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Прямая соединительная линия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7" name="Прямоугольник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Овал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Овал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Овал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Овал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Овал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769C57DD-9EA2-46E0-ABA3-57F06A62358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A0AC4-22E6-430E-9A81-B22FE90F4790}" type="datetimeFigureOut">
              <a:rPr lang="ru-RU" smtClean="0"/>
              <a:pPr/>
              <a:t>10.12.2013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C57DD-9EA2-46E0-ABA3-57F06A62358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A0AC4-22E6-430E-9A81-B22FE90F4790}" type="datetimeFigureOut">
              <a:rPr lang="ru-RU" smtClean="0"/>
              <a:pPr/>
              <a:t>10.12.2013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C57DD-9EA2-46E0-ABA3-57F06A62358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8" name="Содержимое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CFEA0AC4-22E6-430E-9A81-B22FE90F4790}" type="datetimeFigureOut">
              <a:rPr lang="ru-RU" smtClean="0"/>
              <a:pPr/>
              <a:t>10.12.2013</a:t>
            </a:fld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769C57DD-9EA2-46E0-ABA3-57F06A62358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CFEA0AC4-22E6-430E-9A81-B22FE90F4790}" type="datetimeFigureOut">
              <a:rPr lang="ru-RU" smtClean="0"/>
              <a:pPr/>
              <a:t>10.12.2013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9" name="Прямоугольник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Прямая соединительная линия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4" name="Прямая соединительная линия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5" name="Прямая соединительная линия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6" name="Прямая соединительная линия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Прямая соединительная линия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8" name="Прямоугольник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Овал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Овал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Овал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Овал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Овал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Прямая соединительная линия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769C57DD-9EA2-46E0-ABA3-57F06A62358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A0AC4-22E6-430E-9A81-B22FE90F4790}" type="datetimeFigureOut">
              <a:rPr lang="ru-RU" smtClean="0"/>
              <a:pPr/>
              <a:t>10.12.2013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C57DD-9EA2-46E0-ABA3-57F06A62358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Содержимое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A0AC4-22E6-430E-9A81-B22FE90F4790}" type="datetimeFigureOut">
              <a:rPr lang="ru-RU" smtClean="0"/>
              <a:pPr/>
              <a:t>10.12.2013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C57DD-9EA2-46E0-ABA3-57F06A62358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3" name="Содержимое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CFEA0AC4-22E6-430E-9A81-B22FE90F4790}" type="datetimeFigureOut">
              <a:rPr lang="ru-RU" smtClean="0"/>
              <a:pPr/>
              <a:t>10.12.2013</a:t>
            </a:fld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769C57DD-9EA2-46E0-ABA3-57F06A62358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A0AC4-22E6-430E-9A81-B22FE90F4790}" type="datetimeFigureOut">
              <a:rPr lang="ru-RU" smtClean="0"/>
              <a:pPr/>
              <a:t>10.12.2013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C57DD-9EA2-46E0-ABA3-57F06A62358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Прямая соединительная линия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Прямая соединительная линия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4" name="Овал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Содержимое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1" name="Дата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CFEA0AC4-22E6-430E-9A81-B22FE90F4790}" type="datetimeFigureOut">
              <a:rPr lang="ru-RU" smtClean="0"/>
              <a:pPr/>
              <a:t>10.12.2013</a:t>
            </a:fld>
            <a:endParaRPr lang="ru-RU" dirty="0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769C57DD-9EA2-46E0-ABA3-57F06A62358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3" name="Нижний колонтитул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ru-RU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3" name="Овал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ru-RU" dirty="0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Прямая соединительная линия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9" name="Прямая соединительная линия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Прямая соединительная линия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Дата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CFEA0AC4-22E6-430E-9A81-B22FE90F4790}" type="datetimeFigureOut">
              <a:rPr lang="ru-RU" smtClean="0"/>
              <a:pPr/>
              <a:t>10.12.2013</a:t>
            </a:fld>
            <a:endParaRPr lang="ru-RU" dirty="0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769C57DD-9EA2-46E0-ABA3-57F06A62358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1" name="Нижний колонтитул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ая соединительная линия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CFEA0AC4-22E6-430E-9A81-B22FE90F4790}" type="datetimeFigureOut">
              <a:rPr lang="ru-RU" smtClean="0"/>
              <a:pPr/>
              <a:t>10.12.2013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Прямая соединительная линия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Овал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769C57DD-9EA2-46E0-ABA3-57F06A62358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oleObject" Target="../embeddings/oleObject5.bin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7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oleObject10.bin"/><Relationship Id="rId4" Type="http://schemas.openxmlformats.org/officeDocument/2006/relationships/oleObject" Target="../embeddings/oleObject9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4.bin"/><Relationship Id="rId5" Type="http://schemas.openxmlformats.org/officeDocument/2006/relationships/oleObject" Target="../embeddings/oleObject13.bin"/><Relationship Id="rId4" Type="http://schemas.openxmlformats.org/officeDocument/2006/relationships/oleObject" Target="../embeddings/oleObject12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Особенности моделирования упругих и упругопластических волн в одномерной постановке сеточно-характеристическим методом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Новиков Алексей</a:t>
            </a:r>
          </a:p>
          <a:p>
            <a:r>
              <a:rPr lang="ru-RU" dirty="0" smtClean="0"/>
              <a:t>Казаков Александр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GCM-1D </a:t>
            </a:r>
            <a:r>
              <a:rPr lang="ru-RU" dirty="0" smtClean="0"/>
              <a:t>в упругом случае на неподвижной сетке</a:t>
            </a:r>
            <a:endParaRPr lang="ru-RU" dirty="0"/>
          </a:p>
        </p:txBody>
      </p:sp>
      <p:pic>
        <p:nvPicPr>
          <p:cNvPr id="23554" name="Picture 2" descr="E:\gcm1d\Non-movable\elastic inner 10 nm\plots\Plot_334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500174"/>
            <a:ext cx="6096000" cy="4572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429388" y="1428736"/>
            <a:ext cx="22145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Неподвижная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Упругость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скорости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GCM-1D </a:t>
            </a:r>
            <a:r>
              <a:rPr lang="ru-RU" dirty="0" smtClean="0"/>
              <a:t>в упругом случае на неподвижной сетке</a:t>
            </a:r>
            <a:endParaRPr lang="ru-RU" dirty="0"/>
          </a:p>
        </p:txBody>
      </p:sp>
      <p:pic>
        <p:nvPicPr>
          <p:cNvPr id="24578" name="Picture 2" descr="E:\gcm1d\Non-movable\elastic inner 10 nm\plots\Plot_412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500174"/>
            <a:ext cx="6096000" cy="4572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429388" y="1428736"/>
            <a:ext cx="27146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Неподвижная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Отражение от закреплённой границы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Упругость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скорости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GCM-1D </a:t>
            </a:r>
            <a:r>
              <a:rPr lang="ru-RU" dirty="0" smtClean="0"/>
              <a:t>в упругом случае на неподвижной сетке</a:t>
            </a:r>
            <a:endParaRPr lang="ru-RU" dirty="0"/>
          </a:p>
        </p:txBody>
      </p:sp>
      <p:pic>
        <p:nvPicPr>
          <p:cNvPr id="25602" name="Picture 2" descr="E:\gcm1d\Non-movable\elastic inner 10 nm\plots\Plot_437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571612"/>
            <a:ext cx="6096000" cy="4572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429388" y="1428736"/>
            <a:ext cx="27146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Неподвижная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Отражение от закреплённой границы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Упругость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скорости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GCM-1D </a:t>
            </a:r>
            <a:r>
              <a:rPr lang="ru-RU" dirty="0" smtClean="0"/>
              <a:t>в упругом случае на неподвижной сетке</a:t>
            </a:r>
            <a:endParaRPr lang="ru-RU" dirty="0"/>
          </a:p>
        </p:txBody>
      </p:sp>
      <p:pic>
        <p:nvPicPr>
          <p:cNvPr id="26626" name="Picture 2" descr="E:\gcm1d\Non-movable\elastic inner 10 nm\plots\Plot_489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500174"/>
            <a:ext cx="6096000" cy="4572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429388" y="1428736"/>
            <a:ext cx="27146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Неподвижная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Отражение от закреплённой границы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Упругость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скорости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GCM-1D </a:t>
            </a:r>
            <a:r>
              <a:rPr lang="ru-RU" dirty="0" smtClean="0"/>
              <a:t>в упругом случае на неподвижной сетке</a:t>
            </a:r>
            <a:endParaRPr lang="ru-RU" dirty="0"/>
          </a:p>
        </p:txBody>
      </p:sp>
      <p:pic>
        <p:nvPicPr>
          <p:cNvPr id="27650" name="Picture 2" descr="E:\gcm1d\Non-movable\gauss elastic 10 nm\plots\Plot_25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571612"/>
            <a:ext cx="6096000" cy="4572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429388" y="1428736"/>
            <a:ext cx="27146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Неподвижная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Гауссово возмущение 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Упругость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скорости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Сходимость</a:t>
            </a:r>
            <a:endParaRPr lang="ru-RU" dirty="0"/>
          </a:p>
        </p:txBody>
      </p:sp>
      <p:pic>
        <p:nvPicPr>
          <p:cNvPr id="28674" name="Picture 2" descr="E:\gcm1d\ApprOrder\ApprOrder(с расщеплением)\0.989\2\log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3" y="1571612"/>
            <a:ext cx="5715039" cy="428628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072198" y="1714488"/>
            <a:ext cx="30718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Сходимость к аналитическому </a:t>
            </a:r>
            <a:r>
              <a:rPr lang="ru-RU" dirty="0" smtClean="0"/>
              <a:t>решению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</a:t>
            </a:r>
            <a:r>
              <a:rPr lang="ru-RU" dirty="0" smtClean="0"/>
              <a:t>Неподвижная сетка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ru-RU" dirty="0" smtClean="0"/>
              <a:t>Фиксировано число Куранта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Уменьшение мелкости сетки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</a:t>
            </a:r>
            <a:r>
              <a:rPr lang="ru-RU" b="1" dirty="0" smtClean="0"/>
              <a:t>Наклон </a:t>
            </a:r>
            <a:r>
              <a:rPr lang="en-US" b="1" dirty="0" smtClean="0"/>
              <a:t>~</a:t>
            </a:r>
            <a:r>
              <a:rPr lang="ru-RU" b="1" dirty="0" smtClean="0"/>
              <a:t>3</a:t>
            </a:r>
            <a:endParaRPr lang="ru-RU" b="1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-1422721" y="3351491"/>
            <a:ext cx="392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</a:t>
            </a:r>
            <a:r>
              <a:rPr lang="en-US" baseline="-25000" dirty="0" smtClean="0"/>
              <a:t>2</a:t>
            </a:r>
            <a:r>
              <a:rPr lang="en-US" dirty="0" smtClean="0"/>
              <a:t>(</a:t>
            </a:r>
            <a:r>
              <a:rPr lang="en-US" dirty="0" err="1" smtClean="0"/>
              <a:t>Analytic_sol</a:t>
            </a:r>
            <a:r>
              <a:rPr lang="en-US" dirty="0" smtClean="0"/>
              <a:t> – </a:t>
            </a:r>
            <a:r>
              <a:rPr lang="en-US" dirty="0" err="1" smtClean="0"/>
              <a:t>Numeric_sol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642910" y="5572140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50 точек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4786314" y="5572140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25600 точек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Расщепление в случае подвижной сетки</a:t>
            </a:r>
            <a:endParaRPr lang="ru-RU" dirty="0"/>
          </a:p>
        </p:txBody>
      </p:sp>
      <p:sp>
        <p:nvSpPr>
          <p:cNvPr id="4" name="Блок-схема: процесс 3"/>
          <p:cNvSpPr/>
          <p:nvPr/>
        </p:nvSpPr>
        <p:spPr>
          <a:xfrm>
            <a:off x="1285852" y="2071678"/>
            <a:ext cx="3643338" cy="92869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Вычисление инвариантов на </a:t>
            </a:r>
            <a:r>
              <a:rPr lang="ru-RU" b="1" dirty="0" err="1" smtClean="0"/>
              <a:t>следущем</a:t>
            </a:r>
            <a:r>
              <a:rPr lang="ru-RU" b="1" dirty="0" smtClean="0"/>
              <a:t> слое</a:t>
            </a:r>
            <a:endParaRPr lang="ru-RU" b="1" dirty="0"/>
          </a:p>
        </p:txBody>
      </p:sp>
      <p:sp>
        <p:nvSpPr>
          <p:cNvPr id="6" name="Блок-схема: процесс 5"/>
          <p:cNvSpPr/>
          <p:nvPr/>
        </p:nvSpPr>
        <p:spPr>
          <a:xfrm>
            <a:off x="1285852" y="4429132"/>
            <a:ext cx="3643338" cy="92869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Вычисление скорости частицы</a:t>
            </a:r>
            <a:endParaRPr lang="ru-RU" b="1" dirty="0"/>
          </a:p>
        </p:txBody>
      </p:sp>
      <p:sp>
        <p:nvSpPr>
          <p:cNvPr id="7" name="Стрелка вниз 6"/>
          <p:cNvSpPr/>
          <p:nvPr/>
        </p:nvSpPr>
        <p:spPr>
          <a:xfrm>
            <a:off x="2714612" y="3000372"/>
            <a:ext cx="785818" cy="14287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процесс 8"/>
          <p:cNvSpPr/>
          <p:nvPr/>
        </p:nvSpPr>
        <p:spPr>
          <a:xfrm>
            <a:off x="5214942" y="3286124"/>
            <a:ext cx="2786082" cy="92869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Перемещение узла сетки</a:t>
            </a:r>
            <a:endParaRPr lang="ru-RU" b="1" dirty="0"/>
          </a:p>
        </p:txBody>
      </p:sp>
      <p:sp>
        <p:nvSpPr>
          <p:cNvPr id="10" name="Стрелка углом вверх 9"/>
          <p:cNvSpPr/>
          <p:nvPr/>
        </p:nvSpPr>
        <p:spPr>
          <a:xfrm>
            <a:off x="4929190" y="4214818"/>
            <a:ext cx="1928826" cy="785818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 углом вверх 10"/>
          <p:cNvSpPr/>
          <p:nvPr/>
        </p:nvSpPr>
        <p:spPr>
          <a:xfrm rot="16200000">
            <a:off x="5357818" y="1857364"/>
            <a:ext cx="1000132" cy="1857388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6215074" y="2000240"/>
            <a:ext cx="1857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Следующий шаг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82594"/>
          </a:xfrm>
        </p:spPr>
        <p:txBody>
          <a:bodyPr/>
          <a:lstStyle/>
          <a:p>
            <a:r>
              <a:rPr lang="ru-RU" dirty="0" smtClean="0"/>
              <a:t>Схема с полушагом по времени</a:t>
            </a:r>
            <a:endParaRPr lang="ru-RU" dirty="0"/>
          </a:p>
        </p:txBody>
      </p:sp>
      <p:sp>
        <p:nvSpPr>
          <p:cNvPr id="4" name="Блок-схема: процесс 3"/>
          <p:cNvSpPr/>
          <p:nvPr/>
        </p:nvSpPr>
        <p:spPr>
          <a:xfrm>
            <a:off x="857224" y="1285860"/>
            <a:ext cx="3643338" cy="92869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Вычисление инвариантов на промежуточном слое</a:t>
            </a:r>
            <a:endParaRPr lang="ru-RU" b="1" dirty="0"/>
          </a:p>
        </p:txBody>
      </p:sp>
      <p:sp>
        <p:nvSpPr>
          <p:cNvPr id="6" name="Блок-схема: процесс 5"/>
          <p:cNvSpPr/>
          <p:nvPr/>
        </p:nvSpPr>
        <p:spPr>
          <a:xfrm>
            <a:off x="857224" y="3286124"/>
            <a:ext cx="3643338" cy="92869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Вычисление скорости частицы на промежуточном слое</a:t>
            </a:r>
            <a:endParaRPr lang="ru-RU" b="1" dirty="0"/>
          </a:p>
        </p:txBody>
      </p:sp>
      <p:sp>
        <p:nvSpPr>
          <p:cNvPr id="7" name="Стрелка вниз 6"/>
          <p:cNvSpPr/>
          <p:nvPr/>
        </p:nvSpPr>
        <p:spPr>
          <a:xfrm>
            <a:off x="2214546" y="2214554"/>
            <a:ext cx="785818" cy="10715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процесс 8"/>
          <p:cNvSpPr/>
          <p:nvPr/>
        </p:nvSpPr>
        <p:spPr>
          <a:xfrm>
            <a:off x="5357818" y="2214554"/>
            <a:ext cx="2786082" cy="92869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Окончательное перемещение узла сетки</a:t>
            </a:r>
            <a:endParaRPr lang="ru-RU" b="1" dirty="0"/>
          </a:p>
        </p:txBody>
      </p:sp>
      <p:sp>
        <p:nvSpPr>
          <p:cNvPr id="10" name="Стрелка углом вверх 9"/>
          <p:cNvSpPr/>
          <p:nvPr/>
        </p:nvSpPr>
        <p:spPr>
          <a:xfrm>
            <a:off x="4500562" y="5072074"/>
            <a:ext cx="2428892" cy="785818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 углом вверх 10"/>
          <p:cNvSpPr/>
          <p:nvPr/>
        </p:nvSpPr>
        <p:spPr>
          <a:xfrm rot="16200000">
            <a:off x="5322099" y="607199"/>
            <a:ext cx="785818" cy="242889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трелка вниз 11"/>
          <p:cNvSpPr/>
          <p:nvPr/>
        </p:nvSpPr>
        <p:spPr>
          <a:xfrm>
            <a:off x="2214546" y="4214818"/>
            <a:ext cx="785818" cy="10715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Блок-схема: процесс 12"/>
          <p:cNvSpPr/>
          <p:nvPr/>
        </p:nvSpPr>
        <p:spPr>
          <a:xfrm>
            <a:off x="857224" y="5286388"/>
            <a:ext cx="3643338" cy="92869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Перемещение сетки за половинное время</a:t>
            </a:r>
            <a:endParaRPr lang="ru-RU" b="1" dirty="0"/>
          </a:p>
        </p:txBody>
      </p:sp>
      <p:sp>
        <p:nvSpPr>
          <p:cNvPr id="14" name="Блок-схема: процесс 13"/>
          <p:cNvSpPr/>
          <p:nvPr/>
        </p:nvSpPr>
        <p:spPr>
          <a:xfrm>
            <a:off x="4857752" y="4143380"/>
            <a:ext cx="3643338" cy="92869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Вычисление инвариантов на следующем слое</a:t>
            </a:r>
            <a:endParaRPr lang="ru-RU" b="1" dirty="0"/>
          </a:p>
        </p:txBody>
      </p:sp>
      <p:sp>
        <p:nvSpPr>
          <p:cNvPr id="15" name="Стрелка вверх 14"/>
          <p:cNvSpPr/>
          <p:nvPr/>
        </p:nvSpPr>
        <p:spPr>
          <a:xfrm>
            <a:off x="6429388" y="3143248"/>
            <a:ext cx="714380" cy="10001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6357950" y="1142984"/>
            <a:ext cx="1857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Следующий шаг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GCM-1D </a:t>
            </a:r>
            <a:r>
              <a:rPr lang="ru-RU" dirty="0" smtClean="0"/>
              <a:t>в упругом случае на подвижной сетке</a:t>
            </a:r>
            <a:endParaRPr lang="ru-RU" dirty="0"/>
          </a:p>
        </p:txBody>
      </p:sp>
      <p:pic>
        <p:nvPicPr>
          <p:cNvPr id="4" name="Содержимое 3" descr="Plot_1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85720" y="1643050"/>
            <a:ext cx="6096000" cy="4572000"/>
          </a:xfrm>
        </p:spPr>
      </p:pic>
      <p:sp>
        <p:nvSpPr>
          <p:cNvPr id="6" name="TextBox 5"/>
          <p:cNvSpPr txBox="1"/>
          <p:nvPr/>
        </p:nvSpPr>
        <p:spPr>
          <a:xfrm>
            <a:off x="6357950" y="1357298"/>
            <a:ext cx="22860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Упругость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Отражение от закреплённой границы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скорости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GCM-1D </a:t>
            </a:r>
            <a:r>
              <a:rPr lang="ru-RU" dirty="0" smtClean="0"/>
              <a:t>в упругом случае на подвижной сетке</a:t>
            </a:r>
            <a:endParaRPr lang="ru-RU" dirty="0"/>
          </a:p>
        </p:txBody>
      </p:sp>
      <p:pic>
        <p:nvPicPr>
          <p:cNvPr id="4" name="Содержимое 3" descr="Plot_260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28596" y="1714488"/>
            <a:ext cx="6096000" cy="4572000"/>
          </a:xfrm>
        </p:spPr>
      </p:pic>
      <p:sp>
        <p:nvSpPr>
          <p:cNvPr id="6" name="TextBox 5"/>
          <p:cNvSpPr txBox="1"/>
          <p:nvPr/>
        </p:nvSpPr>
        <p:spPr>
          <a:xfrm>
            <a:off x="6357950" y="1357298"/>
            <a:ext cx="22860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Упругость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Отражение от закреплённой границы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скорости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Содержание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Основные результаты</a:t>
            </a:r>
          </a:p>
          <a:p>
            <a:r>
              <a:rPr lang="ru-RU" dirty="0" smtClean="0"/>
              <a:t>Постановка </a:t>
            </a:r>
            <a:r>
              <a:rPr lang="ru-RU" dirty="0" smtClean="0"/>
              <a:t>задач в 1</a:t>
            </a:r>
            <a:r>
              <a:rPr lang="en-US" dirty="0" smtClean="0"/>
              <a:t>D</a:t>
            </a:r>
          </a:p>
          <a:p>
            <a:r>
              <a:rPr lang="ru-RU" dirty="0" smtClean="0"/>
              <a:t>Аналитическое рассмотрение</a:t>
            </a:r>
          </a:p>
          <a:p>
            <a:r>
              <a:rPr lang="ru-RU" dirty="0" smtClean="0"/>
              <a:t>Численное решение</a:t>
            </a:r>
          </a:p>
          <a:p>
            <a:pPr lvl="1"/>
            <a:r>
              <a:rPr lang="ru-RU" dirty="0" smtClean="0"/>
              <a:t>Неподвижная сетка</a:t>
            </a:r>
          </a:p>
          <a:p>
            <a:pPr lvl="1"/>
            <a:r>
              <a:rPr lang="ru-RU" dirty="0" smtClean="0"/>
              <a:t>Подвижная сетка</a:t>
            </a:r>
          </a:p>
          <a:p>
            <a:pPr lvl="1"/>
            <a:r>
              <a:rPr lang="ru-RU" dirty="0" err="1" smtClean="0"/>
              <a:t>Многослойки</a:t>
            </a:r>
            <a:endParaRPr lang="ru-RU" dirty="0" smtClean="0"/>
          </a:p>
          <a:p>
            <a:pPr lvl="1"/>
            <a:r>
              <a:rPr lang="ru-RU" dirty="0" smtClean="0"/>
              <a:t>Высокоскоростное возмущение</a:t>
            </a:r>
          </a:p>
          <a:p>
            <a:r>
              <a:rPr lang="ru-RU" dirty="0" smtClean="0"/>
              <a:t>Неявный метод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GCM-1D </a:t>
            </a:r>
            <a:r>
              <a:rPr lang="ru-RU" dirty="0" smtClean="0"/>
              <a:t>в упругом случае на подвижной сетке</a:t>
            </a:r>
            <a:endParaRPr lang="ru-RU" dirty="0"/>
          </a:p>
        </p:txBody>
      </p:sp>
      <p:pic>
        <p:nvPicPr>
          <p:cNvPr id="4" name="Содержимое 3" descr="Plot_350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28596" y="1714488"/>
            <a:ext cx="6096000" cy="4572000"/>
          </a:xfrm>
        </p:spPr>
      </p:pic>
      <p:sp>
        <p:nvSpPr>
          <p:cNvPr id="6" name="TextBox 5"/>
          <p:cNvSpPr txBox="1"/>
          <p:nvPr/>
        </p:nvSpPr>
        <p:spPr>
          <a:xfrm>
            <a:off x="6357950" y="1357298"/>
            <a:ext cx="22860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Упругость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Отражение от закреплённой границы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скорости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GCM-1D </a:t>
            </a:r>
            <a:r>
              <a:rPr lang="ru-RU" dirty="0" smtClean="0"/>
              <a:t>в упругом случае на подвижной сетке</a:t>
            </a:r>
            <a:endParaRPr lang="ru-RU" dirty="0"/>
          </a:p>
        </p:txBody>
      </p:sp>
      <p:pic>
        <p:nvPicPr>
          <p:cNvPr id="4" name="Содержимое 3" descr="Plot_450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57158" y="1714488"/>
            <a:ext cx="6096000" cy="4572000"/>
          </a:xfrm>
        </p:spPr>
      </p:pic>
      <p:sp>
        <p:nvSpPr>
          <p:cNvPr id="6" name="TextBox 5"/>
          <p:cNvSpPr txBox="1"/>
          <p:nvPr/>
        </p:nvSpPr>
        <p:spPr>
          <a:xfrm>
            <a:off x="6357950" y="1357298"/>
            <a:ext cx="22860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Упругость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Отражение от закреплённой границы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скорости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GCM-1D </a:t>
            </a:r>
            <a:r>
              <a:rPr lang="ru-RU" dirty="0" smtClean="0"/>
              <a:t>в упругом случае на подвижной сетке</a:t>
            </a:r>
            <a:endParaRPr lang="ru-RU" dirty="0"/>
          </a:p>
        </p:txBody>
      </p:sp>
      <p:pic>
        <p:nvPicPr>
          <p:cNvPr id="4" name="Содержимое 3" descr="Plot_0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57158" y="1714488"/>
            <a:ext cx="6096000" cy="4572000"/>
          </a:xfrm>
        </p:spPr>
      </p:pic>
      <p:sp>
        <p:nvSpPr>
          <p:cNvPr id="5" name="TextBox 4"/>
          <p:cNvSpPr txBox="1"/>
          <p:nvPr/>
        </p:nvSpPr>
        <p:spPr>
          <a:xfrm>
            <a:off x="6357950" y="1357298"/>
            <a:ext cx="25003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Упругость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Отражение от свободной границы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скорости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GCM-1D </a:t>
            </a:r>
            <a:r>
              <a:rPr lang="ru-RU" dirty="0" smtClean="0"/>
              <a:t>в упругом случае на подвижной сетке</a:t>
            </a:r>
            <a:endParaRPr lang="ru-RU" dirty="0"/>
          </a:p>
        </p:txBody>
      </p:sp>
      <p:pic>
        <p:nvPicPr>
          <p:cNvPr id="4" name="Содержимое 3" descr="Plot_240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57158" y="1571612"/>
            <a:ext cx="6096000" cy="4572000"/>
          </a:xfrm>
        </p:spPr>
      </p:pic>
      <p:sp>
        <p:nvSpPr>
          <p:cNvPr id="5" name="TextBox 4"/>
          <p:cNvSpPr txBox="1"/>
          <p:nvPr/>
        </p:nvSpPr>
        <p:spPr>
          <a:xfrm>
            <a:off x="6357950" y="1357298"/>
            <a:ext cx="25003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Упругость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Отражение от свободной границы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скорости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GCM-1D </a:t>
            </a:r>
            <a:r>
              <a:rPr lang="ru-RU" dirty="0" smtClean="0"/>
              <a:t>в упругом случае на подвижной сетке</a:t>
            </a:r>
            <a:endParaRPr lang="ru-RU" dirty="0"/>
          </a:p>
        </p:txBody>
      </p:sp>
      <p:pic>
        <p:nvPicPr>
          <p:cNvPr id="4" name="Содержимое 3" descr="Plot_360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28596" y="1714488"/>
            <a:ext cx="6096000" cy="4572000"/>
          </a:xfrm>
        </p:spPr>
      </p:pic>
      <p:sp>
        <p:nvSpPr>
          <p:cNvPr id="5" name="TextBox 4"/>
          <p:cNvSpPr txBox="1"/>
          <p:nvPr/>
        </p:nvSpPr>
        <p:spPr>
          <a:xfrm>
            <a:off x="6357950" y="1357298"/>
            <a:ext cx="25003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Упругость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Отражение от свободной границы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скорости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GCM-1D </a:t>
            </a:r>
            <a:r>
              <a:rPr lang="ru-RU" dirty="0" smtClean="0"/>
              <a:t>в упругом случае на подвижной сетке</a:t>
            </a:r>
            <a:endParaRPr lang="ru-RU" dirty="0"/>
          </a:p>
        </p:txBody>
      </p:sp>
      <p:pic>
        <p:nvPicPr>
          <p:cNvPr id="4" name="Содержимое 3" descr="Plot_430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57158" y="1714488"/>
            <a:ext cx="6096000" cy="4572000"/>
          </a:xfrm>
        </p:spPr>
      </p:pic>
      <p:sp>
        <p:nvSpPr>
          <p:cNvPr id="5" name="TextBox 4"/>
          <p:cNvSpPr txBox="1"/>
          <p:nvPr/>
        </p:nvSpPr>
        <p:spPr>
          <a:xfrm>
            <a:off x="6357950" y="1357298"/>
            <a:ext cx="25003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Упругость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Отражение от свободной границы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скорости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GCM-1D </a:t>
            </a:r>
            <a:r>
              <a:rPr lang="ru-RU" dirty="0" smtClean="0"/>
              <a:t>в упругом случае на подвижной сетке</a:t>
            </a:r>
            <a:endParaRPr lang="ru-RU" dirty="0"/>
          </a:p>
        </p:txBody>
      </p:sp>
      <p:pic>
        <p:nvPicPr>
          <p:cNvPr id="4" name="Содержимое 3" descr="Plot_180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28596" y="1714488"/>
            <a:ext cx="6096000" cy="4572000"/>
          </a:xfrm>
        </p:spPr>
      </p:pic>
      <p:sp>
        <p:nvSpPr>
          <p:cNvPr id="5" name="TextBox 4"/>
          <p:cNvSpPr txBox="1"/>
          <p:nvPr/>
        </p:nvSpPr>
        <p:spPr>
          <a:xfrm>
            <a:off x="6357950" y="1357298"/>
            <a:ext cx="27860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Упругость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Гауссово возмущение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скорости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Сходимость</a:t>
            </a:r>
            <a:endParaRPr lang="ru-RU" dirty="0"/>
          </a:p>
        </p:txBody>
      </p:sp>
      <p:pic>
        <p:nvPicPr>
          <p:cNvPr id="28674" name="Picture 2" descr="E:\gcm1d\ApprOrder\ApprOrder(с расщеплением)\0.989\2\log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3" y="1571612"/>
            <a:ext cx="5715039" cy="428628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072198" y="1714488"/>
            <a:ext cx="250033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Сходимость к аналитическому </a:t>
            </a:r>
            <a:r>
              <a:rPr lang="ru-RU" dirty="0" smtClean="0"/>
              <a:t>решению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</a:t>
            </a:r>
            <a:r>
              <a:rPr lang="ru-RU" dirty="0" smtClean="0"/>
              <a:t>Подвижная сетка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ru-RU" dirty="0" smtClean="0"/>
              <a:t>Фиксировано число Куранта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Уменьшение мелкости сетки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</a:t>
            </a:r>
            <a:r>
              <a:rPr lang="ru-RU" b="1" dirty="0" smtClean="0"/>
              <a:t>Наклон </a:t>
            </a:r>
            <a:r>
              <a:rPr lang="en-US" b="1" dirty="0" smtClean="0"/>
              <a:t>~</a:t>
            </a:r>
            <a:r>
              <a:rPr lang="ru-RU" b="1" dirty="0" smtClean="0"/>
              <a:t>3</a:t>
            </a:r>
            <a:endParaRPr lang="ru-RU" b="1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-1422721" y="3351491"/>
            <a:ext cx="392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</a:t>
            </a:r>
            <a:r>
              <a:rPr lang="en-US" baseline="-25000" dirty="0" smtClean="0"/>
              <a:t>2</a:t>
            </a:r>
            <a:r>
              <a:rPr lang="en-US" dirty="0" smtClean="0"/>
              <a:t>(</a:t>
            </a:r>
            <a:r>
              <a:rPr lang="en-US" dirty="0" err="1" smtClean="0"/>
              <a:t>Analytic_sol</a:t>
            </a:r>
            <a:r>
              <a:rPr lang="en-US" dirty="0" smtClean="0"/>
              <a:t> – </a:t>
            </a:r>
            <a:r>
              <a:rPr lang="en-US" dirty="0" err="1" smtClean="0"/>
              <a:t>Numeric_sol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642910" y="5572140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50 точек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4786314" y="5572140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25600 точек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GCM-1D </a:t>
            </a:r>
            <a:r>
              <a:rPr lang="ru-RU" dirty="0" smtClean="0"/>
              <a:t>в упругопластическом случае на подвижной сетке</a:t>
            </a:r>
            <a:endParaRPr lang="ru-RU" dirty="0"/>
          </a:p>
        </p:txBody>
      </p:sp>
      <p:pic>
        <p:nvPicPr>
          <p:cNvPr id="4" name="Содержимое 3" descr="Plot_0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85720" y="1714488"/>
            <a:ext cx="6096000" cy="4572000"/>
          </a:xfrm>
        </p:spPr>
      </p:pic>
      <p:sp>
        <p:nvSpPr>
          <p:cNvPr id="5" name="TextBox 4"/>
          <p:cNvSpPr txBox="1"/>
          <p:nvPr/>
        </p:nvSpPr>
        <p:spPr>
          <a:xfrm>
            <a:off x="6215074" y="1643050"/>
            <a:ext cx="2714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</a:t>
            </a:r>
            <a:r>
              <a:rPr lang="ru-RU" dirty="0" err="1" smtClean="0"/>
              <a:t>Упругопластика</a:t>
            </a:r>
            <a:endParaRPr lang="ru-RU" dirty="0" smtClean="0"/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</a:t>
            </a:r>
            <a:r>
              <a:rPr lang="ru-RU" dirty="0" err="1" smtClean="0"/>
              <a:t>отн</a:t>
            </a:r>
            <a:r>
              <a:rPr lang="ru-RU" dirty="0" smtClean="0"/>
              <a:t>. деформации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GCM-1D </a:t>
            </a:r>
            <a:r>
              <a:rPr lang="ru-RU" dirty="0" smtClean="0"/>
              <a:t>в упругопластическом случае на подвижной сетке</a:t>
            </a:r>
            <a:endParaRPr lang="ru-RU" dirty="0"/>
          </a:p>
        </p:txBody>
      </p:sp>
      <p:pic>
        <p:nvPicPr>
          <p:cNvPr id="6" name="Содержимое 5" descr="Plot_90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57158" y="1785926"/>
            <a:ext cx="6096000" cy="4572000"/>
          </a:xfrm>
        </p:spPr>
      </p:pic>
      <p:sp>
        <p:nvSpPr>
          <p:cNvPr id="7" name="TextBox 6"/>
          <p:cNvSpPr txBox="1"/>
          <p:nvPr/>
        </p:nvSpPr>
        <p:spPr>
          <a:xfrm>
            <a:off x="6215074" y="1643050"/>
            <a:ext cx="2714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</a:t>
            </a:r>
            <a:r>
              <a:rPr lang="ru-RU" dirty="0" err="1" smtClean="0"/>
              <a:t>Упругопластика</a:t>
            </a:r>
            <a:endParaRPr lang="ru-RU" dirty="0" smtClean="0"/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</a:t>
            </a:r>
            <a:r>
              <a:rPr lang="ru-RU" dirty="0" err="1" smtClean="0"/>
              <a:t>отн</a:t>
            </a:r>
            <a:r>
              <a:rPr lang="ru-RU" dirty="0" smtClean="0"/>
              <a:t>. деформации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Основные результаты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Предложен и реализован метод второго порядка по времени и пространству для подвижной и неподвижной сеток в </a:t>
            </a:r>
            <a:r>
              <a:rPr lang="en-US" dirty="0" smtClean="0"/>
              <a:t>1D</a:t>
            </a:r>
            <a:endParaRPr lang="ru-RU" dirty="0" smtClean="0"/>
          </a:p>
          <a:p>
            <a:r>
              <a:rPr lang="ru-RU" dirty="0" smtClean="0"/>
              <a:t>Выполнены расчёты для упругой реологии</a:t>
            </a:r>
            <a:r>
              <a:rPr lang="en-US" dirty="0" smtClean="0"/>
              <a:t>:</a:t>
            </a:r>
          </a:p>
          <a:p>
            <a:pPr lvl="1"/>
            <a:r>
              <a:rPr lang="ru-RU" dirty="0" smtClean="0"/>
              <a:t>Волны в среде</a:t>
            </a:r>
          </a:p>
          <a:p>
            <a:pPr lvl="1"/>
            <a:r>
              <a:rPr lang="ru-RU" dirty="0" smtClean="0"/>
              <a:t>Волны в многослойной конструкции</a:t>
            </a:r>
          </a:p>
          <a:p>
            <a:r>
              <a:rPr lang="ru-RU" dirty="0" smtClean="0"/>
              <a:t>Исследована сходимость метода к аналитическому решению</a:t>
            </a:r>
          </a:p>
          <a:p>
            <a:endParaRPr lang="ru-RU" dirty="0" smtClean="0"/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GCM-1D </a:t>
            </a:r>
            <a:r>
              <a:rPr lang="ru-RU" dirty="0" smtClean="0"/>
              <a:t>в упругопластическом случае на подвижной сетке</a:t>
            </a:r>
            <a:endParaRPr lang="ru-RU" dirty="0"/>
          </a:p>
        </p:txBody>
      </p:sp>
      <p:pic>
        <p:nvPicPr>
          <p:cNvPr id="6" name="Содержимое 5" descr="Plot_280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57158" y="1714488"/>
            <a:ext cx="6096000" cy="4572000"/>
          </a:xfrm>
        </p:spPr>
      </p:pic>
      <p:sp>
        <p:nvSpPr>
          <p:cNvPr id="4" name="TextBox 3"/>
          <p:cNvSpPr txBox="1"/>
          <p:nvPr/>
        </p:nvSpPr>
        <p:spPr>
          <a:xfrm>
            <a:off x="6215074" y="1643050"/>
            <a:ext cx="2714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</a:t>
            </a:r>
            <a:r>
              <a:rPr lang="ru-RU" dirty="0" err="1" smtClean="0"/>
              <a:t>Упругопластика</a:t>
            </a:r>
            <a:endParaRPr lang="ru-RU" dirty="0" smtClean="0"/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</a:t>
            </a:r>
            <a:r>
              <a:rPr lang="ru-RU" dirty="0" err="1" smtClean="0"/>
              <a:t>отн</a:t>
            </a:r>
            <a:r>
              <a:rPr lang="ru-RU" dirty="0" smtClean="0"/>
              <a:t>. деформации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GCM-1D </a:t>
            </a:r>
            <a:r>
              <a:rPr lang="ru-RU" dirty="0" smtClean="0"/>
              <a:t>в упругопластическом случае на подвижной сетке</a:t>
            </a:r>
            <a:endParaRPr lang="ru-RU" dirty="0"/>
          </a:p>
        </p:txBody>
      </p:sp>
      <p:pic>
        <p:nvPicPr>
          <p:cNvPr id="6" name="Содержимое 5" descr="Plot_510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85720" y="1714488"/>
            <a:ext cx="6096000" cy="4572000"/>
          </a:xfrm>
        </p:spPr>
      </p:pic>
      <p:sp>
        <p:nvSpPr>
          <p:cNvPr id="7" name="TextBox 6"/>
          <p:cNvSpPr txBox="1"/>
          <p:nvPr/>
        </p:nvSpPr>
        <p:spPr>
          <a:xfrm>
            <a:off x="6215074" y="1643050"/>
            <a:ext cx="2714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</a:t>
            </a:r>
            <a:r>
              <a:rPr lang="ru-RU" dirty="0" err="1" smtClean="0"/>
              <a:t>Упругопластика</a:t>
            </a:r>
            <a:endParaRPr lang="ru-RU" dirty="0" smtClean="0"/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</a:t>
            </a:r>
            <a:r>
              <a:rPr lang="ru-RU" dirty="0" err="1" smtClean="0"/>
              <a:t>отн</a:t>
            </a:r>
            <a:r>
              <a:rPr lang="ru-RU" dirty="0" smtClean="0"/>
              <a:t>. деформации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GCM-1D </a:t>
            </a:r>
            <a:r>
              <a:rPr lang="ru-RU" dirty="0" smtClean="0"/>
              <a:t>в упругопластическом случае на подвижной сетке</a:t>
            </a:r>
            <a:endParaRPr lang="ru-RU" dirty="0"/>
          </a:p>
        </p:txBody>
      </p:sp>
      <p:pic>
        <p:nvPicPr>
          <p:cNvPr id="6" name="Содержимое 5" descr="Plot_110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57158" y="1714488"/>
            <a:ext cx="6096000" cy="4572000"/>
          </a:xfrm>
        </p:spPr>
      </p:pic>
      <p:sp>
        <p:nvSpPr>
          <p:cNvPr id="7" name="TextBox 6"/>
          <p:cNvSpPr txBox="1"/>
          <p:nvPr/>
        </p:nvSpPr>
        <p:spPr>
          <a:xfrm>
            <a:off x="6215074" y="1643050"/>
            <a:ext cx="27146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</a:t>
            </a:r>
            <a:r>
              <a:rPr lang="ru-RU" dirty="0" err="1" smtClean="0"/>
              <a:t>Упругопластика</a:t>
            </a:r>
            <a:endParaRPr lang="ru-RU" dirty="0" smtClean="0"/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Удар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</a:t>
            </a:r>
            <a:r>
              <a:rPr lang="ru-RU" dirty="0" err="1" smtClean="0"/>
              <a:t>отн</a:t>
            </a:r>
            <a:r>
              <a:rPr lang="ru-RU" dirty="0" smtClean="0"/>
              <a:t>. деформации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GCM-1D </a:t>
            </a:r>
            <a:r>
              <a:rPr lang="ru-RU" dirty="0" smtClean="0"/>
              <a:t>в упругопластическом случае на подвижной сетке</a:t>
            </a:r>
            <a:endParaRPr lang="ru-RU" dirty="0"/>
          </a:p>
        </p:txBody>
      </p:sp>
      <p:pic>
        <p:nvPicPr>
          <p:cNvPr id="6" name="Содержимое 5" descr="Plot_220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57158" y="1714488"/>
            <a:ext cx="6096000" cy="4572000"/>
          </a:xfrm>
        </p:spPr>
      </p:pic>
      <p:sp>
        <p:nvSpPr>
          <p:cNvPr id="7" name="TextBox 6"/>
          <p:cNvSpPr txBox="1"/>
          <p:nvPr/>
        </p:nvSpPr>
        <p:spPr>
          <a:xfrm>
            <a:off x="6215074" y="1643050"/>
            <a:ext cx="27146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</a:t>
            </a:r>
            <a:r>
              <a:rPr lang="ru-RU" dirty="0" err="1" smtClean="0"/>
              <a:t>Упругопластика</a:t>
            </a:r>
            <a:endParaRPr lang="ru-RU" dirty="0" smtClean="0"/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Удар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</a:t>
            </a:r>
            <a:r>
              <a:rPr lang="ru-RU" dirty="0" err="1" smtClean="0"/>
              <a:t>отн</a:t>
            </a:r>
            <a:r>
              <a:rPr lang="ru-RU" dirty="0" smtClean="0"/>
              <a:t>. деформации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GCM-1D </a:t>
            </a:r>
            <a:r>
              <a:rPr lang="ru-RU" dirty="0" smtClean="0"/>
              <a:t>в упругопластическом случае на подвижной сетке</a:t>
            </a:r>
            <a:endParaRPr lang="ru-RU" dirty="0"/>
          </a:p>
        </p:txBody>
      </p:sp>
      <p:pic>
        <p:nvPicPr>
          <p:cNvPr id="6" name="Содержимое 5" descr="Plot_350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57158" y="1714488"/>
            <a:ext cx="6096000" cy="4572000"/>
          </a:xfrm>
        </p:spPr>
      </p:pic>
      <p:sp>
        <p:nvSpPr>
          <p:cNvPr id="7" name="TextBox 6"/>
          <p:cNvSpPr txBox="1"/>
          <p:nvPr/>
        </p:nvSpPr>
        <p:spPr>
          <a:xfrm>
            <a:off x="6215074" y="1643050"/>
            <a:ext cx="27146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</a:t>
            </a:r>
            <a:r>
              <a:rPr lang="ru-RU" dirty="0" err="1" smtClean="0"/>
              <a:t>Упругопластика</a:t>
            </a:r>
            <a:endParaRPr lang="ru-RU" dirty="0" smtClean="0"/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Удар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</a:t>
            </a:r>
            <a:r>
              <a:rPr lang="ru-RU" dirty="0" err="1" smtClean="0"/>
              <a:t>отн</a:t>
            </a:r>
            <a:r>
              <a:rPr lang="ru-RU" dirty="0" smtClean="0"/>
              <a:t>. деформации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Слоистая структура</a:t>
            </a:r>
            <a:endParaRPr lang="ru-RU" dirty="0"/>
          </a:p>
        </p:txBody>
      </p:sp>
      <p:pic>
        <p:nvPicPr>
          <p:cNvPr id="4" name="Содержимое 3" descr="Plot_0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571472" y="1643050"/>
            <a:ext cx="6096000" cy="4572000"/>
          </a:xfrm>
        </p:spPr>
      </p:pic>
      <p:sp>
        <p:nvSpPr>
          <p:cNvPr id="5" name="TextBox 4"/>
          <p:cNvSpPr txBox="1"/>
          <p:nvPr/>
        </p:nvSpPr>
        <p:spPr>
          <a:xfrm>
            <a:off x="6572264" y="1428736"/>
            <a:ext cx="23574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5 слоёв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Возрастание плотности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скорости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Слоистая структура</a:t>
            </a:r>
            <a:endParaRPr lang="ru-RU" dirty="0"/>
          </a:p>
        </p:txBody>
      </p:sp>
      <p:pic>
        <p:nvPicPr>
          <p:cNvPr id="4" name="Содержимое 3" descr="Plot_150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500034" y="1643050"/>
            <a:ext cx="6096000" cy="4572000"/>
          </a:xfrm>
        </p:spPr>
      </p:pic>
      <p:sp>
        <p:nvSpPr>
          <p:cNvPr id="6" name="TextBox 5"/>
          <p:cNvSpPr txBox="1"/>
          <p:nvPr/>
        </p:nvSpPr>
        <p:spPr>
          <a:xfrm>
            <a:off x="6572264" y="1428736"/>
            <a:ext cx="23574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5 слоёв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Возрастание плотности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скорости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Слоистая структура</a:t>
            </a:r>
            <a:endParaRPr lang="ru-RU" dirty="0"/>
          </a:p>
        </p:txBody>
      </p:sp>
      <p:pic>
        <p:nvPicPr>
          <p:cNvPr id="4" name="Содержимое 3" descr="Plot_320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28596" y="1714488"/>
            <a:ext cx="6096000" cy="4572000"/>
          </a:xfrm>
        </p:spPr>
      </p:pic>
      <p:sp>
        <p:nvSpPr>
          <p:cNvPr id="6" name="TextBox 5"/>
          <p:cNvSpPr txBox="1"/>
          <p:nvPr/>
        </p:nvSpPr>
        <p:spPr>
          <a:xfrm>
            <a:off x="6572264" y="1428736"/>
            <a:ext cx="23574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5 слоёв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Возрастание плотности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скорости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Слоистая структура</a:t>
            </a:r>
            <a:endParaRPr lang="ru-RU" dirty="0"/>
          </a:p>
        </p:txBody>
      </p:sp>
      <p:pic>
        <p:nvPicPr>
          <p:cNvPr id="4" name="Содержимое 3" descr="Plot_845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57158" y="1714488"/>
            <a:ext cx="6096000" cy="4572000"/>
          </a:xfrm>
        </p:spPr>
      </p:pic>
      <p:sp>
        <p:nvSpPr>
          <p:cNvPr id="6" name="TextBox 5"/>
          <p:cNvSpPr txBox="1"/>
          <p:nvPr/>
        </p:nvSpPr>
        <p:spPr>
          <a:xfrm>
            <a:off x="6572264" y="1428736"/>
            <a:ext cx="23574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5 слоёв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Возрастание плотности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скорости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Слоистая структура</a:t>
            </a:r>
            <a:endParaRPr lang="ru-RU" dirty="0"/>
          </a:p>
        </p:txBody>
      </p:sp>
      <p:pic>
        <p:nvPicPr>
          <p:cNvPr id="4" name="Содержимое 3" descr="Plot_1550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85720" y="1714488"/>
            <a:ext cx="6096000" cy="4572000"/>
          </a:xfrm>
        </p:spPr>
      </p:pic>
      <p:sp>
        <p:nvSpPr>
          <p:cNvPr id="6" name="TextBox 5"/>
          <p:cNvSpPr txBox="1"/>
          <p:nvPr/>
        </p:nvSpPr>
        <p:spPr>
          <a:xfrm>
            <a:off x="6572264" y="1428736"/>
            <a:ext cx="23574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5 слоёв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Возрастание плотности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скорости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Постановка задачи МДТТ в 1</a:t>
            </a:r>
            <a:r>
              <a:rPr lang="en-US" dirty="0" smtClean="0"/>
              <a:t>D</a:t>
            </a:r>
            <a:endParaRPr lang="ru-RU" dirty="0"/>
          </a:p>
        </p:txBody>
      </p:sp>
      <p:graphicFrame>
        <p:nvGraphicFramePr>
          <p:cNvPr id="4" name="Содержимое 3"/>
          <p:cNvGraphicFramePr>
            <a:graphicFrameLocks noChangeAspect="1"/>
          </p:cNvGraphicFramePr>
          <p:nvPr>
            <p:ph sz="quarter" idx="1"/>
          </p:nvPr>
        </p:nvGraphicFramePr>
        <p:xfrm>
          <a:off x="1357313" y="2171700"/>
          <a:ext cx="3821112" cy="942975"/>
        </p:xfrm>
        <a:graphic>
          <a:graphicData uri="http://schemas.openxmlformats.org/presentationml/2006/ole">
            <p:oleObj spid="_x0000_s1026" name="Формула" r:id="rId3" imgW="2006280" imgH="495000" progId="Equation.3">
              <p:embed/>
            </p:oleObj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57224" y="1571612"/>
            <a:ext cx="4000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Постановка Лагранжа: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857224" y="3429000"/>
            <a:ext cx="271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Постановка Эйлера:</a:t>
            </a:r>
            <a:endParaRPr lang="ru-RU" dirty="0"/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/>
        </p:nvGraphicFramePr>
        <p:xfrm>
          <a:off x="1279525" y="4071938"/>
          <a:ext cx="4157663" cy="1000125"/>
        </p:xfrm>
        <a:graphic>
          <a:graphicData uri="http://schemas.openxmlformats.org/presentationml/2006/ole">
            <p:oleObj spid="_x0000_s1027" name="Формула" r:id="rId4" imgW="2006280" imgH="482400" progId="Equation.3">
              <p:embed/>
            </p:oleObj>
          </a:graphicData>
        </a:graphic>
      </p:graphicFrame>
      <p:graphicFrame>
        <p:nvGraphicFramePr>
          <p:cNvPr id="9" name="Объект 8"/>
          <p:cNvGraphicFramePr>
            <a:graphicFrameLocks noChangeAspect="1"/>
          </p:cNvGraphicFramePr>
          <p:nvPr/>
        </p:nvGraphicFramePr>
        <p:xfrm>
          <a:off x="792163" y="5286375"/>
          <a:ext cx="1390650" cy="857250"/>
        </p:xfrm>
        <a:graphic>
          <a:graphicData uri="http://schemas.openxmlformats.org/presentationml/2006/ole">
            <p:oleObj spid="_x0000_s1028" name="Формула" r:id="rId5" imgW="761760" imgH="469800" progId="Equation.3">
              <p:embed/>
            </p:oleObj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071670" y="5500702"/>
            <a:ext cx="392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- скорость звука в среде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Слоистая структура</a:t>
            </a:r>
            <a:endParaRPr lang="ru-RU" dirty="0"/>
          </a:p>
        </p:txBody>
      </p:sp>
      <p:pic>
        <p:nvPicPr>
          <p:cNvPr id="4" name="Содержимое 3" descr="Plot_2320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85720" y="1785926"/>
            <a:ext cx="6096000" cy="4572000"/>
          </a:xfrm>
        </p:spPr>
      </p:pic>
      <p:sp>
        <p:nvSpPr>
          <p:cNvPr id="6" name="TextBox 5"/>
          <p:cNvSpPr txBox="1"/>
          <p:nvPr/>
        </p:nvSpPr>
        <p:spPr>
          <a:xfrm>
            <a:off x="6572264" y="1428736"/>
            <a:ext cx="23574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5 слоёв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Возрастание плотности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скорости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Слоистая структура: сравнение</a:t>
            </a:r>
            <a:endParaRPr lang="ru-RU" dirty="0"/>
          </a:p>
        </p:txBody>
      </p:sp>
      <p:pic>
        <p:nvPicPr>
          <p:cNvPr id="23554" name="Picture 2" descr="E:\gcm1d\comparasi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500174"/>
            <a:ext cx="5715040" cy="428628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 rot="16200000">
            <a:off x="-1436486" y="3508133"/>
            <a:ext cx="4357718" cy="341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Log</a:t>
            </a:r>
            <a:r>
              <a:rPr lang="en-US" sz="1600" baseline="-25000" dirty="0" smtClean="0"/>
              <a:t>10</a:t>
            </a:r>
            <a:r>
              <a:rPr lang="en-US" sz="1600" dirty="0" smtClean="0"/>
              <a:t>((</a:t>
            </a:r>
            <a:r>
              <a:rPr lang="en-US" sz="1600" dirty="0" err="1" smtClean="0"/>
              <a:t>Analytic_V-Numeric_V</a:t>
            </a:r>
            <a:r>
              <a:rPr lang="en-US" sz="1600" dirty="0" smtClean="0"/>
              <a:t>)/</a:t>
            </a:r>
            <a:r>
              <a:rPr lang="en-US" sz="1600" dirty="0" err="1" smtClean="0"/>
              <a:t>Analytic_V</a:t>
            </a:r>
            <a:r>
              <a:rPr lang="en-US" sz="1600" dirty="0" smtClean="0"/>
              <a:t>)</a:t>
            </a:r>
            <a:endParaRPr lang="ru-RU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2714612" y="5572140"/>
            <a:ext cx="1357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Layers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6000760" y="1643050"/>
            <a:ext cx="25003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ru-RU" dirty="0" smtClean="0"/>
              <a:t>Слоистая структура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</a:t>
            </a:r>
            <a:r>
              <a:rPr lang="ru-RU" dirty="0" smtClean="0"/>
              <a:t>Сравнение скорости: аналитика и числ</a:t>
            </a:r>
            <a:r>
              <a:rPr lang="ru-RU" dirty="0" smtClean="0"/>
              <a:t>а</a:t>
            </a:r>
            <a:endParaRPr lang="ru-RU" dirty="0" smtClean="0"/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</a:t>
            </a:r>
            <a:r>
              <a:rPr lang="ru-RU" b="1" dirty="0" smtClean="0"/>
              <a:t>Во </a:t>
            </a:r>
            <a:r>
              <a:rPr lang="en-US" b="1" dirty="0" smtClean="0"/>
              <a:t>II</a:t>
            </a:r>
            <a:r>
              <a:rPr lang="ru-RU" b="1" dirty="0" smtClean="0"/>
              <a:t>-</a:t>
            </a:r>
            <a:r>
              <a:rPr lang="ru-RU" b="1" dirty="0" err="1" smtClean="0"/>
              <a:t>ом</a:t>
            </a:r>
            <a:r>
              <a:rPr lang="ru-RU" b="1" dirty="0" smtClean="0"/>
              <a:t> слое отклонение </a:t>
            </a:r>
            <a:r>
              <a:rPr lang="en-US" b="1" dirty="0" smtClean="0"/>
              <a:t>~10</a:t>
            </a:r>
            <a:r>
              <a:rPr lang="en-US" b="1" baseline="30000" dirty="0" smtClean="0"/>
              <a:t>-10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ru-RU" b="1" dirty="0" smtClean="0"/>
              <a:t>В 5-ом слое </a:t>
            </a:r>
            <a:r>
              <a:rPr lang="en-US" b="1" dirty="0" smtClean="0"/>
              <a:t>~10</a:t>
            </a:r>
            <a:r>
              <a:rPr lang="en-US" b="1" baseline="30000" dirty="0" smtClean="0"/>
              <a:t>-3</a:t>
            </a:r>
            <a:endParaRPr lang="ru-RU" b="1" baseline="30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Высокоскоростное возмущение</a:t>
            </a:r>
            <a:endParaRPr lang="ru-RU" dirty="0"/>
          </a:p>
        </p:txBody>
      </p:sp>
      <p:pic>
        <p:nvPicPr>
          <p:cNvPr id="29698" name="Picture 2" descr="E:\gcm1d\strike wave -m1 elastic\plots\Plot_0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571612"/>
            <a:ext cx="6096000" cy="4572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429388" y="1785926"/>
            <a:ext cx="22145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Метод первого порядка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Упругость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Гауссово возмущение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500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5138 скорость звука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2000 начальное возмущение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Высокоскоростное возмущение</a:t>
            </a:r>
            <a:endParaRPr lang="ru-RU" dirty="0"/>
          </a:p>
        </p:txBody>
      </p:sp>
      <p:pic>
        <p:nvPicPr>
          <p:cNvPr id="30722" name="Picture 2" descr="E:\gcm1d\strike wave -m1 elastic\plots\Plot_47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571612"/>
            <a:ext cx="6096000" cy="4572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429388" y="1785926"/>
            <a:ext cx="22145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Метод первого порядка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Упругость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Гауссово возмущение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500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5138 скорость звука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2000 начальное возмущение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Высокоскоростное возмущение</a:t>
            </a:r>
            <a:endParaRPr lang="ru-RU" dirty="0"/>
          </a:p>
        </p:txBody>
      </p:sp>
      <p:pic>
        <p:nvPicPr>
          <p:cNvPr id="31746" name="Picture 2" descr="E:\gcm1d\strike wave -m1 elastic\plots\Plot_424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571612"/>
            <a:ext cx="6096000" cy="4572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429388" y="1785926"/>
            <a:ext cx="22145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Метод первого порядка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Упругость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Гауссово возмущение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500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5138 скорость звука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2000 начальное возмущение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Высокоскоростное возмущение</a:t>
            </a:r>
            <a:endParaRPr lang="ru-RU" dirty="0"/>
          </a:p>
        </p:txBody>
      </p:sp>
      <p:pic>
        <p:nvPicPr>
          <p:cNvPr id="32770" name="Picture 2" descr="E:\gcm1d\strike wave -m1 elastic\plots\Plot_578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500174"/>
            <a:ext cx="6096000" cy="4572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429388" y="1785926"/>
            <a:ext cx="221457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Метод первого порядка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Упругость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Гауссово возмущение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Отражение от закреплённой границы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500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5138 скорость звука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2000 начальное возмущение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Высокоскоростное возмущение</a:t>
            </a:r>
            <a:endParaRPr lang="ru-RU" dirty="0"/>
          </a:p>
        </p:txBody>
      </p:sp>
      <p:pic>
        <p:nvPicPr>
          <p:cNvPr id="33794" name="Picture 2" descr="E:\gcm1d\strike wave -m1 elastic\plots\Plot_731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643050"/>
            <a:ext cx="6096000" cy="4572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429388" y="1785926"/>
            <a:ext cx="221457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Метод первого порядка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Упругость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Гауссово возмущение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Отражение от закреплённой границы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500 точек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5138 скорость звука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2000 начальное возмущение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Неявный метод со сглаживанием по Чудову (упругость)</a:t>
            </a:r>
            <a:endParaRPr lang="ru-RU" dirty="0"/>
          </a:p>
        </p:txBody>
      </p:sp>
      <p:pic>
        <p:nvPicPr>
          <p:cNvPr id="4" name="Содержимое 3" descr="Plot_0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14348" y="1428736"/>
            <a:ext cx="6643734" cy="520674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Неявный метод со сглаживанием по Чудову (упругость)</a:t>
            </a:r>
            <a:endParaRPr lang="ru-RU" dirty="0"/>
          </a:p>
        </p:txBody>
      </p:sp>
      <p:pic>
        <p:nvPicPr>
          <p:cNvPr id="5" name="Рисунок 4" descr="Plot_25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34" y="1428735"/>
            <a:ext cx="7072362" cy="53042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Неявный метод со сглаживанием по Чудову (пластичность)</a:t>
            </a:r>
            <a:endParaRPr lang="ru-RU" dirty="0"/>
          </a:p>
        </p:txBody>
      </p:sp>
      <p:pic>
        <p:nvPicPr>
          <p:cNvPr id="9" name="Рисунок 8" descr="Plot_3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24" y="1428736"/>
            <a:ext cx="6715172" cy="50363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Модели реологии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471858" cy="4873752"/>
          </a:xfrm>
        </p:spPr>
        <p:txBody>
          <a:bodyPr/>
          <a:lstStyle/>
          <a:p>
            <a:r>
              <a:rPr lang="ru-RU" dirty="0" smtClean="0"/>
              <a:t>Упругость</a:t>
            </a:r>
          </a:p>
          <a:p>
            <a:endParaRPr lang="ru-RU" dirty="0" smtClean="0"/>
          </a:p>
          <a:p>
            <a:pPr>
              <a:buNone/>
            </a:pPr>
            <a:r>
              <a:rPr lang="ru-RU" dirty="0" smtClean="0"/>
              <a:t>		</a:t>
            </a:r>
          </a:p>
          <a:p>
            <a:pPr>
              <a:buNone/>
            </a:pPr>
            <a:endParaRPr lang="ru-RU" dirty="0" smtClean="0"/>
          </a:p>
          <a:p>
            <a:r>
              <a:rPr lang="ru-RU" dirty="0" err="1" smtClean="0"/>
              <a:t>Упругопластика</a:t>
            </a:r>
            <a:endParaRPr lang="ru-RU" dirty="0" smtClean="0"/>
          </a:p>
          <a:p>
            <a:pPr>
              <a:buNone/>
            </a:pPr>
            <a:endParaRPr lang="ru-RU" dirty="0"/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/>
        </p:nvGraphicFramePr>
        <p:xfrm>
          <a:off x="1077913" y="2214563"/>
          <a:ext cx="2271712" cy="857250"/>
        </p:xfrm>
        <a:graphic>
          <a:graphicData uri="http://schemas.openxmlformats.org/presentationml/2006/ole">
            <p:oleObj spid="_x0000_s2050" name="Формула" r:id="rId3" imgW="1244520" imgH="469800" progId="Equation.3">
              <p:embed/>
            </p:oleObj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/>
        </p:nvGraphicFramePr>
        <p:xfrm>
          <a:off x="996950" y="4000500"/>
          <a:ext cx="2578100" cy="2403475"/>
        </p:xfrm>
        <a:graphic>
          <a:graphicData uri="http://schemas.openxmlformats.org/presentationml/2006/ole">
            <p:oleObj spid="_x0000_s2051" name="Формула" r:id="rId4" imgW="1307880" imgH="1218960" progId="Equation.3">
              <p:embed/>
            </p:oleObj>
          </a:graphicData>
        </a:graphic>
      </p:graphicFrame>
      <p:pic>
        <p:nvPicPr>
          <p:cNvPr id="6" name="Рисунок 5" descr="12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0496" y="1714488"/>
            <a:ext cx="2571768" cy="1715522"/>
          </a:xfrm>
          <a:prstGeom prst="rect">
            <a:avLst/>
          </a:prstGeom>
        </p:spPr>
      </p:pic>
      <p:pic>
        <p:nvPicPr>
          <p:cNvPr id="7" name="Рисунок 6" descr="1233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00496" y="4071942"/>
            <a:ext cx="2571768" cy="19288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Неявный метод со сглаживанием по Чудову (пластичность)</a:t>
            </a:r>
            <a:endParaRPr lang="ru-RU" dirty="0"/>
          </a:p>
        </p:txBody>
      </p:sp>
      <p:pic>
        <p:nvPicPr>
          <p:cNvPr id="10" name="Рисунок 9" descr="Plot_20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10" y="1571611"/>
            <a:ext cx="6715172" cy="50363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Неявный метод со сглаживанием по Чудову (пластичность)</a:t>
            </a:r>
            <a:endParaRPr lang="ru-RU" dirty="0"/>
          </a:p>
        </p:txBody>
      </p:sp>
      <p:pic>
        <p:nvPicPr>
          <p:cNvPr id="11" name="Рисунок 10" descr="Plot_30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09" y="1357299"/>
            <a:ext cx="6881861" cy="51613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Неявный метод со сглаживанием по Чудову (пластичность)</a:t>
            </a:r>
            <a:endParaRPr lang="ru-RU" dirty="0"/>
          </a:p>
        </p:txBody>
      </p:sp>
      <p:pic>
        <p:nvPicPr>
          <p:cNvPr id="12" name="Рисунок 11" descr="Plot_40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48" y="1464455"/>
            <a:ext cx="6715172" cy="50363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596" y="0"/>
            <a:ext cx="7467600" cy="1143000"/>
          </a:xfrm>
        </p:spPr>
        <p:txBody>
          <a:bodyPr/>
          <a:lstStyle/>
          <a:p>
            <a:r>
              <a:rPr lang="ru-RU" dirty="0" smtClean="0"/>
              <a:t>Система квазилинейных уравнений</a:t>
            </a:r>
            <a:endParaRPr lang="ru-RU" dirty="0"/>
          </a:p>
        </p:txBody>
      </p:sp>
      <p:graphicFrame>
        <p:nvGraphicFramePr>
          <p:cNvPr id="4" name="Содержимое 3"/>
          <p:cNvGraphicFramePr>
            <a:graphicFrameLocks noChangeAspect="1"/>
          </p:cNvGraphicFramePr>
          <p:nvPr>
            <p:ph sz="quarter" idx="1"/>
          </p:nvPr>
        </p:nvGraphicFramePr>
        <p:xfrm>
          <a:off x="428596" y="1214422"/>
          <a:ext cx="3929055" cy="1571622"/>
        </p:xfrm>
        <a:graphic>
          <a:graphicData uri="http://schemas.openxmlformats.org/presentationml/2006/ole">
            <p:oleObj spid="_x0000_s3074" name="Формула" r:id="rId3" imgW="1777680" imgH="711000" progId="Equation.3">
              <p:embed/>
            </p:oleObj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/>
        </p:nvGraphicFramePr>
        <p:xfrm>
          <a:off x="428596" y="2857496"/>
          <a:ext cx="6429420" cy="2786954"/>
        </p:xfrm>
        <a:graphic>
          <a:graphicData uri="http://schemas.openxmlformats.org/presentationml/2006/ole">
            <p:oleObj spid="_x0000_s3075" name="Формула" r:id="rId4" imgW="2844720" imgH="1422360" progId="Equation.3">
              <p:embed/>
            </p:oleObj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57158" y="5643578"/>
            <a:ext cx="771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Далее решение строится методом последовательных приближений</a:t>
            </a:r>
            <a:endParaRPr lang="ru-RU" dirty="0"/>
          </a:p>
        </p:txBody>
      </p:sp>
      <p:sp>
        <p:nvSpPr>
          <p:cNvPr id="12" name="Блок-схема: процесс 11"/>
          <p:cNvSpPr/>
          <p:nvPr/>
        </p:nvSpPr>
        <p:spPr>
          <a:xfrm>
            <a:off x="7000892" y="1428736"/>
            <a:ext cx="1571636" cy="57150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Система</a:t>
            </a:r>
            <a:endParaRPr lang="ru-RU" dirty="0"/>
          </a:p>
        </p:txBody>
      </p:sp>
      <p:sp>
        <p:nvSpPr>
          <p:cNvPr id="15" name="Блок-схема: процесс 14"/>
          <p:cNvSpPr/>
          <p:nvPr/>
        </p:nvSpPr>
        <p:spPr>
          <a:xfrm>
            <a:off x="5786446" y="3000372"/>
            <a:ext cx="2786082" cy="71438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/>
              <a:t>Уравнение характеристик</a:t>
            </a:r>
          </a:p>
          <a:p>
            <a:pPr algn="ctr"/>
            <a:r>
              <a:rPr lang="ru-RU" sz="1600" dirty="0" smtClean="0"/>
              <a:t>Система в инвариантах</a:t>
            </a:r>
            <a:endParaRPr lang="ru-RU" sz="1600" dirty="0"/>
          </a:p>
        </p:txBody>
      </p:sp>
      <p:sp>
        <p:nvSpPr>
          <p:cNvPr id="16" name="Блок-схема: процесс 15"/>
          <p:cNvSpPr/>
          <p:nvPr/>
        </p:nvSpPr>
        <p:spPr>
          <a:xfrm>
            <a:off x="7286644" y="4857760"/>
            <a:ext cx="1285884" cy="50006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Решение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Аналитическое решение в упругой постановке</a:t>
            </a:r>
            <a:endParaRPr lang="ru-RU" dirty="0"/>
          </a:p>
        </p:txBody>
      </p:sp>
      <p:graphicFrame>
        <p:nvGraphicFramePr>
          <p:cNvPr id="4099" name="Object 3"/>
          <p:cNvGraphicFramePr>
            <a:graphicFrameLocks noChangeAspect="1"/>
          </p:cNvGraphicFramePr>
          <p:nvPr/>
        </p:nvGraphicFramePr>
        <p:xfrm>
          <a:off x="385763" y="1606550"/>
          <a:ext cx="4732337" cy="2432050"/>
        </p:xfrm>
        <a:graphic>
          <a:graphicData uri="http://schemas.openxmlformats.org/presentationml/2006/ole">
            <p:oleObj spid="_x0000_s4099" name="Формула" r:id="rId3" imgW="2082600" imgH="1396800" progId="Equation.3">
              <p:embed/>
            </p:oleObj>
          </a:graphicData>
        </a:graphic>
      </p:graphicFrame>
      <p:sp>
        <p:nvSpPr>
          <p:cNvPr id="7" name="Блок-схема: процесс 6"/>
          <p:cNvSpPr/>
          <p:nvPr/>
        </p:nvSpPr>
        <p:spPr>
          <a:xfrm>
            <a:off x="6072198" y="3143248"/>
            <a:ext cx="2500330" cy="64294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Второй инвариант равен нулю</a:t>
            </a:r>
            <a:endParaRPr lang="ru-RU" dirty="0"/>
          </a:p>
        </p:txBody>
      </p:sp>
      <p:graphicFrame>
        <p:nvGraphicFramePr>
          <p:cNvPr id="9" name="Объект 8"/>
          <p:cNvGraphicFramePr>
            <a:graphicFrameLocks noChangeAspect="1"/>
          </p:cNvGraphicFramePr>
          <p:nvPr/>
        </p:nvGraphicFramePr>
        <p:xfrm>
          <a:off x="357158" y="4143380"/>
          <a:ext cx="2736850" cy="1371600"/>
        </p:xfrm>
        <a:graphic>
          <a:graphicData uri="http://schemas.openxmlformats.org/presentationml/2006/ole">
            <p:oleObj spid="_x0000_s4101" name="Формула" r:id="rId4" imgW="1269720" imgH="609480" progId="Equation.3">
              <p:embed/>
            </p:oleObj>
          </a:graphicData>
        </a:graphic>
      </p:graphicFrame>
      <p:graphicFrame>
        <p:nvGraphicFramePr>
          <p:cNvPr id="11" name="Объект 10"/>
          <p:cNvGraphicFramePr>
            <a:graphicFrameLocks noChangeAspect="1"/>
          </p:cNvGraphicFramePr>
          <p:nvPr/>
        </p:nvGraphicFramePr>
        <p:xfrm>
          <a:off x="357158" y="5572140"/>
          <a:ext cx="4411662" cy="1117600"/>
        </p:xfrm>
        <a:graphic>
          <a:graphicData uri="http://schemas.openxmlformats.org/presentationml/2006/ole">
            <p:oleObj spid="_x0000_s4102" name="Формула" r:id="rId5" imgW="1904760" imgH="482400" progId="Equation.3">
              <p:embed/>
            </p:oleObj>
          </a:graphicData>
        </a:graphic>
      </p:graphicFrame>
      <p:sp>
        <p:nvSpPr>
          <p:cNvPr id="12" name="Блок-схема: процесс 11"/>
          <p:cNvSpPr/>
          <p:nvPr/>
        </p:nvSpPr>
        <p:spPr>
          <a:xfrm>
            <a:off x="6072198" y="5786454"/>
            <a:ext cx="1928826" cy="50006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Решение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Сеточно-Характеристический метод на неподвижной сетке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/>
        </p:nvGraphicFramePr>
        <p:xfrm>
          <a:off x="500034" y="1571612"/>
          <a:ext cx="8016875" cy="928687"/>
        </p:xfrm>
        <a:graphic>
          <a:graphicData uri="http://schemas.openxmlformats.org/presentationml/2006/ole">
            <p:oleObj spid="_x0000_s5122" name="Формула" r:id="rId3" imgW="4165560" imgH="482400" progId="Equation.3">
              <p:embed/>
            </p:oleObj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22244" y="2571731"/>
            <a:ext cx="7858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Где</a:t>
            </a:r>
            <a:r>
              <a:rPr lang="en-US" dirty="0" smtClean="0"/>
              <a:t>                     - </a:t>
            </a:r>
            <a:r>
              <a:rPr lang="ru-RU" dirty="0" smtClean="0"/>
              <a:t>коэффициенты интерполяции по </a:t>
            </a:r>
            <a:r>
              <a:rPr lang="ru-RU" dirty="0" err="1" smtClean="0"/>
              <a:t>трехточечной</a:t>
            </a:r>
            <a:r>
              <a:rPr lang="ru-RU" dirty="0" smtClean="0"/>
              <a:t> схеме с разностями против потока.</a:t>
            </a:r>
          </a:p>
          <a:p>
            <a:endParaRPr lang="ru-RU" dirty="0" smtClean="0"/>
          </a:p>
          <a:p>
            <a:r>
              <a:rPr lang="ru-RU" b="1" dirty="0" smtClean="0"/>
              <a:t>Н</a:t>
            </a:r>
            <a:r>
              <a:rPr lang="ru-RU" dirty="0" smtClean="0"/>
              <a:t>аклон характеристик определяется из уравнения:</a:t>
            </a:r>
            <a:endParaRPr lang="ru-RU" dirty="0"/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/>
        </p:nvGraphicFramePr>
        <p:xfrm>
          <a:off x="1142976" y="2500306"/>
          <a:ext cx="1214446" cy="501619"/>
        </p:xfrm>
        <a:graphic>
          <a:graphicData uri="http://schemas.openxmlformats.org/presentationml/2006/ole">
            <p:oleObj spid="_x0000_s5124" name="Формула" r:id="rId4" imgW="583920" imgH="241200" progId="Equation.3">
              <p:embed/>
            </p:oleObj>
          </a:graphicData>
        </a:graphic>
      </p:graphicFrame>
      <p:graphicFrame>
        <p:nvGraphicFramePr>
          <p:cNvPr id="9" name="Объект 8"/>
          <p:cNvGraphicFramePr>
            <a:graphicFrameLocks noChangeAspect="1"/>
          </p:cNvGraphicFramePr>
          <p:nvPr/>
        </p:nvGraphicFramePr>
        <p:xfrm>
          <a:off x="1550938" y="3786177"/>
          <a:ext cx="4842744" cy="500066"/>
        </p:xfrm>
        <a:graphic>
          <a:graphicData uri="http://schemas.openxmlformats.org/presentationml/2006/ole">
            <p:oleObj spid="_x0000_s5125" name="Формула" r:id="rId5" imgW="2336760" imgH="241200" progId="Equation.3">
              <p:embed/>
            </p:oleObj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22244" y="4357681"/>
            <a:ext cx="7643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 таким же порядком,                     - коэффициенты интерполяции наклона по соответствующим схемам.  </a:t>
            </a:r>
            <a:endParaRPr lang="ru-RU" dirty="0"/>
          </a:p>
        </p:txBody>
      </p:sp>
      <p:graphicFrame>
        <p:nvGraphicFramePr>
          <p:cNvPr id="13" name="Объект 12"/>
          <p:cNvGraphicFramePr>
            <a:graphicFrameLocks noChangeAspect="1"/>
          </p:cNvGraphicFramePr>
          <p:nvPr/>
        </p:nvGraphicFramePr>
        <p:xfrm>
          <a:off x="3143240" y="4357694"/>
          <a:ext cx="1214446" cy="443740"/>
        </p:xfrm>
        <a:graphic>
          <a:graphicData uri="http://schemas.openxmlformats.org/presentationml/2006/ole">
            <p:oleObj spid="_x0000_s5127" name="Формула" r:id="rId6" imgW="660240" imgH="241200" progId="Equation.3">
              <p:embed/>
            </p:oleObj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42910" y="5072074"/>
            <a:ext cx="7858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Д</a:t>
            </a:r>
            <a:r>
              <a:rPr lang="ru-RU" dirty="0" smtClean="0"/>
              <a:t>ля устранения осцилляций использовались </a:t>
            </a:r>
            <a:r>
              <a:rPr lang="ru-RU" smtClean="0"/>
              <a:t>лимитеры</a:t>
            </a:r>
            <a:r>
              <a:rPr lang="en-US" dirty="0" smtClean="0"/>
              <a:t> </a:t>
            </a:r>
            <a:r>
              <a:rPr lang="ru-RU" dirty="0" smtClean="0"/>
              <a:t>(</a:t>
            </a:r>
            <a:r>
              <a:rPr lang="en-US" b="1" dirty="0" err="1" smtClean="0"/>
              <a:t>MinMax</a:t>
            </a:r>
            <a:r>
              <a:rPr lang="ru-RU" b="1" dirty="0" smtClean="0"/>
              <a:t>, </a:t>
            </a:r>
            <a:r>
              <a:rPr lang="en-US" b="1" dirty="0" err="1" smtClean="0"/>
              <a:t>LinearLimitor</a:t>
            </a:r>
            <a:r>
              <a:rPr lang="ru-RU" dirty="0" smtClean="0"/>
              <a:t>)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GCM-1D </a:t>
            </a:r>
            <a:r>
              <a:rPr lang="ru-RU" dirty="0" smtClean="0"/>
              <a:t>в упругом случае на неподвижной сетке</a:t>
            </a:r>
            <a:endParaRPr lang="ru-RU" dirty="0"/>
          </a:p>
        </p:txBody>
      </p:sp>
      <p:pic>
        <p:nvPicPr>
          <p:cNvPr id="22530" name="Picture 2" descr="E:\gcm1d\Non-movable\elastic inner 10 nm\plots\Plot_4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500174"/>
            <a:ext cx="6096000" cy="4572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429388" y="1428736"/>
            <a:ext cx="22145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Неподвижная сетка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Упругость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График скорости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1000 точек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Эркер">
  <a:themeElements>
    <a:clrScheme name="Эркер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Эркер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Эркер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451</TotalTime>
  <Words>1063</Words>
  <Application>Microsoft Office PowerPoint</Application>
  <PresentationFormat>Экран (4:3)</PresentationFormat>
  <Paragraphs>287</Paragraphs>
  <Slides>52</Slides>
  <Notes>1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52</vt:i4>
      </vt:variant>
    </vt:vector>
  </HeadingPairs>
  <TitlesOfParts>
    <vt:vector size="54" baseType="lpstr">
      <vt:lpstr>Эркер</vt:lpstr>
      <vt:lpstr>Формула</vt:lpstr>
      <vt:lpstr>Особенности моделирования упругих и упругопластических волн в одномерной постановке сеточно-характеристическим методом</vt:lpstr>
      <vt:lpstr>Содержание</vt:lpstr>
      <vt:lpstr>Основные результаты</vt:lpstr>
      <vt:lpstr>Постановка задачи МДТТ в 1D</vt:lpstr>
      <vt:lpstr>Модели реологии</vt:lpstr>
      <vt:lpstr>Система квазилинейных уравнений</vt:lpstr>
      <vt:lpstr>Аналитическое решение в упругой постановке</vt:lpstr>
      <vt:lpstr>Сеточно-Характеристический метод на неподвижной сетке</vt:lpstr>
      <vt:lpstr>GCM-1D в упругом случае на неподвижной сетке</vt:lpstr>
      <vt:lpstr>GCM-1D в упругом случае на неподвижной сетке</vt:lpstr>
      <vt:lpstr>GCM-1D в упругом случае на неподвижной сетке</vt:lpstr>
      <vt:lpstr>GCM-1D в упругом случае на неподвижной сетке</vt:lpstr>
      <vt:lpstr>GCM-1D в упругом случае на неподвижной сетке</vt:lpstr>
      <vt:lpstr>GCM-1D в упругом случае на неподвижной сетке</vt:lpstr>
      <vt:lpstr>Сходимость</vt:lpstr>
      <vt:lpstr>Расщепление в случае подвижной сетки</vt:lpstr>
      <vt:lpstr>Схема с полушагом по времени</vt:lpstr>
      <vt:lpstr>GCM-1D в упругом случае на подвижной сетке</vt:lpstr>
      <vt:lpstr>GCM-1D в упругом случае на подвижной сетке</vt:lpstr>
      <vt:lpstr>GCM-1D в упругом случае на подвижной сетке</vt:lpstr>
      <vt:lpstr>GCM-1D в упругом случае на подвижной сетке</vt:lpstr>
      <vt:lpstr>GCM-1D в упругом случае на подвижной сетке</vt:lpstr>
      <vt:lpstr>GCM-1D в упругом случае на подвижной сетке</vt:lpstr>
      <vt:lpstr>GCM-1D в упругом случае на подвижной сетке</vt:lpstr>
      <vt:lpstr>GCM-1D в упругом случае на подвижной сетке</vt:lpstr>
      <vt:lpstr>GCM-1D в упругом случае на подвижной сетке</vt:lpstr>
      <vt:lpstr>Сходимость</vt:lpstr>
      <vt:lpstr>GCM-1D в упругопластическом случае на подвижной сетке</vt:lpstr>
      <vt:lpstr>GCM-1D в упругопластическом случае на подвижной сетке</vt:lpstr>
      <vt:lpstr>GCM-1D в упругопластическом случае на подвижной сетке</vt:lpstr>
      <vt:lpstr>GCM-1D в упругопластическом случае на подвижной сетке</vt:lpstr>
      <vt:lpstr>GCM-1D в упругопластическом случае на подвижной сетке</vt:lpstr>
      <vt:lpstr>GCM-1D в упругопластическом случае на подвижной сетке</vt:lpstr>
      <vt:lpstr>GCM-1D в упругопластическом случае на подвижной сетке</vt:lpstr>
      <vt:lpstr>Слоистая структура</vt:lpstr>
      <vt:lpstr>Слоистая структура</vt:lpstr>
      <vt:lpstr>Слоистая структура</vt:lpstr>
      <vt:lpstr>Слоистая структура</vt:lpstr>
      <vt:lpstr>Слоистая структура</vt:lpstr>
      <vt:lpstr>Слоистая структура</vt:lpstr>
      <vt:lpstr>Слоистая структура: сравнение</vt:lpstr>
      <vt:lpstr>Высокоскоростное возмущение</vt:lpstr>
      <vt:lpstr>Высокоскоростное возмущение</vt:lpstr>
      <vt:lpstr>Высокоскоростное возмущение</vt:lpstr>
      <vt:lpstr>Высокоскоростное возмущение</vt:lpstr>
      <vt:lpstr>Высокоскоростное возмущение</vt:lpstr>
      <vt:lpstr>Неявный метод со сглаживанием по Чудову (упругость)</vt:lpstr>
      <vt:lpstr>Неявный метод со сглаживанием по Чудову (упругость)</vt:lpstr>
      <vt:lpstr>Неявный метод со сглаживанием по Чудову (пластичность)</vt:lpstr>
      <vt:lpstr>Неявный метод со сглаживанием по Чудову (пластичность)</vt:lpstr>
      <vt:lpstr>Неявный метод со сглаживанием по Чудову (пластичность)</vt:lpstr>
      <vt:lpstr>Неявный метод со сглаживанием по Чудову (пластичность)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Особенности моделирования упругих и упруго-пластических волн в одномерной постановке сеточно-характеристическим методом</dc:title>
  <dc:creator>mediev</dc:creator>
  <cp:lastModifiedBy>mediev</cp:lastModifiedBy>
  <cp:revision>53</cp:revision>
  <dcterms:created xsi:type="dcterms:W3CDTF">2013-12-09T17:42:46Z</dcterms:created>
  <dcterms:modified xsi:type="dcterms:W3CDTF">2013-12-10T11:47:20Z</dcterms:modified>
</cp:coreProperties>
</file>